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6600"/>
    <a:srgbClr val="FF9933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018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A33D8-A9C3-4C53-B648-C81CB7102F6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2F88C-1A53-4D59-88AD-9076CE3E840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A33D8-A9C3-4C53-B648-C81CB7102F6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2F88C-1A53-4D59-88AD-9076CE3E84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A33D8-A9C3-4C53-B648-C81CB7102F6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2F88C-1A53-4D59-88AD-9076CE3E84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A33D8-A9C3-4C53-B648-C81CB7102F6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2F88C-1A53-4D59-88AD-9076CE3E84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A33D8-A9C3-4C53-B648-C81CB7102F6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2F88C-1A53-4D59-88AD-9076CE3E840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A33D8-A9C3-4C53-B648-C81CB7102F6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2F88C-1A53-4D59-88AD-9076CE3E84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A33D8-A9C3-4C53-B648-C81CB7102F6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2F88C-1A53-4D59-88AD-9076CE3E84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A33D8-A9C3-4C53-B648-C81CB7102F6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2F88C-1A53-4D59-88AD-9076CE3E84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A33D8-A9C3-4C53-B648-C81CB7102F6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2F88C-1A53-4D59-88AD-9076CE3E84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A33D8-A9C3-4C53-B648-C81CB7102F6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2F88C-1A53-4D59-88AD-9076CE3E84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A33D8-A9C3-4C53-B648-C81CB7102F6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D3C2F88C-1A53-4D59-88AD-9076CE3E840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8A33D8-A9C3-4C53-B648-C81CB7102F67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C2F88C-1A53-4D59-88AD-9076CE3E8404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3.png"/><Relationship Id="rId7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ятиугольник 9"/>
          <p:cNvSpPr/>
          <p:nvPr/>
        </p:nvSpPr>
        <p:spPr>
          <a:xfrm>
            <a:off x="133978" y="7164288"/>
            <a:ext cx="3895219" cy="1872208"/>
          </a:xfrm>
          <a:prstGeom prst="homePlate">
            <a:avLst/>
          </a:prstGeom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tretch/>
        </p:blipFill>
        <p:spPr>
          <a:xfrm>
            <a:off x="325869" y="899592"/>
            <a:ext cx="654859" cy="648072"/>
          </a:xfrm>
          <a:prstGeom prst="rect">
            <a:avLst/>
          </a:prstGeom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836712" y="971600"/>
            <a:ext cx="468052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УФНС РОССИИ ПО ПЕРМСКОМУ КРАЮ</a:t>
            </a:r>
            <a:endParaRPr lang="ru-RU" sz="16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6632" y="1782004"/>
            <a:ext cx="6561112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FF9900"/>
                </a:solidFill>
              </a:rPr>
              <a:t>СРОЧНАЯ ПОМОЩЬ ПО ЕНС </a:t>
            </a:r>
          </a:p>
          <a:p>
            <a:pPr algn="ctr"/>
            <a:r>
              <a:rPr lang="ru-RU" sz="2800" b="1" dirty="0" smtClean="0">
                <a:solidFill>
                  <a:srgbClr val="FF9900"/>
                </a:solidFill>
              </a:rPr>
              <a:t>– закажите обратный звонок</a:t>
            </a:r>
            <a:endParaRPr lang="ru-RU" sz="2800" b="1" dirty="0">
              <a:solidFill>
                <a:srgbClr val="FF99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40868" y="4572000"/>
            <a:ext cx="3276364" cy="576064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FF9900"/>
                </a:solidFill>
              </a:rPr>
              <a:t>Е</a:t>
            </a:r>
            <a:r>
              <a:rPr lang="ru-RU" sz="2800" b="1" dirty="0" smtClean="0">
                <a:solidFill>
                  <a:schemeClr val="tx1"/>
                </a:solidFill>
              </a:rPr>
              <a:t>СЛИ</a:t>
            </a:r>
            <a:r>
              <a:rPr lang="ru-RU" sz="2800" b="1" dirty="0" smtClean="0">
                <a:solidFill>
                  <a:srgbClr val="FF9900"/>
                </a:solidFill>
              </a:rPr>
              <a:t> </a:t>
            </a:r>
          </a:p>
          <a:p>
            <a:r>
              <a:rPr lang="ru-RU" sz="3600" b="1" dirty="0" smtClean="0">
                <a:solidFill>
                  <a:srgbClr val="FF9900"/>
                </a:solidFill>
              </a:rPr>
              <a:t>Н</a:t>
            </a:r>
            <a:r>
              <a:rPr lang="ru-RU" sz="2800" b="1" dirty="0" smtClean="0">
                <a:solidFill>
                  <a:schemeClr val="tx1"/>
                </a:solidFill>
              </a:rPr>
              <a:t>Е ПОНЯТНО – </a:t>
            </a:r>
          </a:p>
          <a:p>
            <a:r>
              <a:rPr lang="ru-RU" sz="3600" b="1" dirty="0" smtClean="0">
                <a:solidFill>
                  <a:srgbClr val="FF9900"/>
                </a:solidFill>
              </a:rPr>
              <a:t>С</a:t>
            </a:r>
            <a:r>
              <a:rPr lang="ru-RU" sz="2800" b="1" dirty="0" smtClean="0">
                <a:solidFill>
                  <a:schemeClr val="tx1"/>
                </a:solidFill>
              </a:rPr>
              <a:t>ПРОСИТЕ!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-135396" y="7812360"/>
            <a:ext cx="378042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Заполните заявку.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Направьте письмо на адрес электронной почты </a:t>
            </a:r>
            <a:r>
              <a:rPr lang="ru-RU" b="1" u="sng" dirty="0">
                <a:ea typeface="Golos Text" panose="020B0604020202020204" charset="0"/>
              </a:rPr>
              <a:t>td.r5960@tax.gov.ru</a:t>
            </a:r>
            <a:endParaRPr lang="ru-RU" b="1" dirty="0">
              <a:ea typeface="Golos Text" panose="020B060402020202020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  Инспектор 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перезвонит и ответит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 Ваши вопросы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6" name="Скругленная прямоугольная выноска 15"/>
          <p:cNvSpPr/>
          <p:nvPr/>
        </p:nvSpPr>
        <p:spPr>
          <a:xfrm>
            <a:off x="4823978" y="3707904"/>
            <a:ext cx="1980220" cy="720080"/>
          </a:xfrm>
          <a:prstGeom prst="wedgeRoundRectCallout">
            <a:avLst>
              <a:gd name="adj1" fmla="val -31813"/>
              <a:gd name="adj2" fmla="val 64881"/>
              <a:gd name="adj3" fmla="val 16667"/>
            </a:avLst>
          </a:prstGeom>
          <a:solidFill>
            <a:schemeClr val="tx1"/>
          </a:solidFill>
          <a:ln>
            <a:solidFill>
              <a:srgbClr val="FF990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2">
                    <a:lumMod val="75000"/>
                  </a:schemeClr>
                </a:solidFill>
              </a:rPr>
              <a:t>Как оплатить задолженность</a:t>
            </a:r>
            <a:endParaRPr lang="ru-RU" sz="16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Скругленная прямоугольная выноска 19"/>
          <p:cNvSpPr/>
          <p:nvPr/>
        </p:nvSpPr>
        <p:spPr>
          <a:xfrm>
            <a:off x="85393" y="3707904"/>
            <a:ext cx="1980220" cy="720080"/>
          </a:xfrm>
          <a:prstGeom prst="wedgeRoundRectCallout">
            <a:avLst>
              <a:gd name="adj1" fmla="val 33412"/>
              <a:gd name="adj2" fmla="val 66468"/>
              <a:gd name="adj3" fmla="val 16667"/>
            </a:avLst>
          </a:prstGeom>
          <a:solidFill>
            <a:schemeClr val="tx1"/>
          </a:solidFill>
          <a:ln>
            <a:solidFill>
              <a:srgbClr val="FF990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2">
                    <a:lumMod val="75000"/>
                  </a:schemeClr>
                </a:solidFill>
              </a:rPr>
              <a:t>Куда зачислился мой платеж</a:t>
            </a:r>
            <a:endParaRPr lang="ru-RU" sz="16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1" name="Скругленная прямоугольная выноска 20"/>
          <p:cNvSpPr/>
          <p:nvPr/>
        </p:nvSpPr>
        <p:spPr>
          <a:xfrm>
            <a:off x="2132856" y="2843808"/>
            <a:ext cx="2520280" cy="720080"/>
          </a:xfrm>
          <a:prstGeom prst="wedgeRoundRectCallout">
            <a:avLst>
              <a:gd name="adj1" fmla="val -16599"/>
              <a:gd name="adj2" fmla="val 61706"/>
              <a:gd name="adj3" fmla="val 16667"/>
            </a:avLst>
          </a:prstGeom>
          <a:solidFill>
            <a:schemeClr val="tx1"/>
          </a:solidFill>
          <a:ln>
            <a:solidFill>
              <a:srgbClr val="FF990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2">
                    <a:lumMod val="75000"/>
                  </a:schemeClr>
                </a:solidFill>
              </a:rPr>
              <a:t>По каким реквизитам платить налог</a:t>
            </a:r>
            <a:endParaRPr lang="ru-RU" sz="16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2" name="Скругленная прямоугольная выноска 21"/>
          <p:cNvSpPr/>
          <p:nvPr/>
        </p:nvSpPr>
        <p:spPr>
          <a:xfrm>
            <a:off x="1973531" y="6141268"/>
            <a:ext cx="2160240" cy="864096"/>
          </a:xfrm>
          <a:prstGeom prst="wedgeRoundRectCallout">
            <a:avLst>
              <a:gd name="adj1" fmla="val 21386"/>
              <a:gd name="adj2" fmla="val -70307"/>
              <a:gd name="adj3" fmla="val 16667"/>
            </a:avLst>
          </a:prstGeom>
          <a:solidFill>
            <a:schemeClr val="tx1"/>
          </a:solidFill>
          <a:ln>
            <a:solidFill>
              <a:srgbClr val="FF990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2">
                    <a:lumMod val="75000"/>
                  </a:schemeClr>
                </a:solidFill>
              </a:rPr>
              <a:t>Как зарегистрировать «Личный кабинет»</a:t>
            </a:r>
            <a:endParaRPr lang="ru-RU" sz="16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3" name="Скругленная прямоугольная выноска 22"/>
          <p:cNvSpPr/>
          <p:nvPr/>
        </p:nvSpPr>
        <p:spPr>
          <a:xfrm>
            <a:off x="136280" y="5244058"/>
            <a:ext cx="1980220" cy="720080"/>
          </a:xfrm>
          <a:prstGeom prst="wedgeRoundRectCallout">
            <a:avLst>
              <a:gd name="adj1" fmla="val 31679"/>
              <a:gd name="adj2" fmla="val -63692"/>
              <a:gd name="adj3" fmla="val 16667"/>
            </a:avLst>
          </a:prstGeom>
          <a:solidFill>
            <a:schemeClr val="tx1"/>
          </a:solidFill>
          <a:ln>
            <a:solidFill>
              <a:srgbClr val="FF990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2">
                    <a:lumMod val="75000"/>
                  </a:schemeClr>
                </a:solidFill>
              </a:rPr>
              <a:t>Как вернуть переплату</a:t>
            </a:r>
            <a:endParaRPr lang="ru-RU" sz="16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4" name="Скругленная прямоугольная выноска 23"/>
          <p:cNvSpPr/>
          <p:nvPr/>
        </p:nvSpPr>
        <p:spPr>
          <a:xfrm>
            <a:off x="4577590" y="5604098"/>
            <a:ext cx="2204864" cy="864096"/>
          </a:xfrm>
          <a:prstGeom prst="wedgeRoundRectCallout">
            <a:avLst>
              <a:gd name="adj1" fmla="val -27923"/>
              <a:gd name="adj2" fmla="val -62898"/>
              <a:gd name="adj3" fmla="val 16667"/>
            </a:avLst>
          </a:prstGeom>
          <a:solidFill>
            <a:schemeClr val="tx1"/>
          </a:solidFill>
          <a:ln>
            <a:solidFill>
              <a:srgbClr val="FF990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2">
                    <a:lumMod val="75000"/>
                  </a:schemeClr>
                </a:solidFill>
              </a:rPr>
              <a:t>Как получить рассрочку по уплате налогов</a:t>
            </a:r>
          </a:p>
        </p:txBody>
      </p:sp>
      <p:pic>
        <p:nvPicPr>
          <p:cNvPr id="15" name="Graphic 3">
            <a:extLst>
              <a:ext uri="{FF2B5EF4-FFF2-40B4-BE49-F238E27FC236}">
                <a16:creationId xmlns="" xmlns:a16="http://schemas.microsoft.com/office/drawing/2014/main" id="{4376FE2D-5AE0-BB62-B940-64E3D8A3C2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149080" y="7164288"/>
            <a:ext cx="2492814" cy="1656184"/>
          </a:xfrm>
          <a:prstGeom prst="rect">
            <a:avLst/>
          </a:prstGeom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25" t="18596" r="33750" b="22052"/>
          <a:stretch/>
        </p:blipFill>
        <p:spPr bwMode="auto">
          <a:xfrm>
            <a:off x="5078062" y="7249550"/>
            <a:ext cx="1437152" cy="1448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5101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205</TotalTime>
  <Words>64</Words>
  <Application>Microsoft Office PowerPoint</Application>
  <PresentationFormat>Экран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Calibri</vt:lpstr>
      <vt:lpstr>Constantia</vt:lpstr>
      <vt:lpstr>Golos Text</vt:lpstr>
      <vt:lpstr>Wingdings 2</vt:lpstr>
      <vt:lpstr>Поток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Шихова Екатерина Владимировна</dc:creator>
  <cp:lastModifiedBy>Карманова Ксения Викторовна</cp:lastModifiedBy>
  <cp:revision>13</cp:revision>
  <dcterms:created xsi:type="dcterms:W3CDTF">2023-11-03T07:36:01Z</dcterms:created>
  <dcterms:modified xsi:type="dcterms:W3CDTF">2024-05-03T03:58:54Z</dcterms:modified>
</cp:coreProperties>
</file>